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3" r:id="rId2"/>
    <p:sldId id="273" r:id="rId3"/>
    <p:sldId id="264" r:id="rId4"/>
    <p:sldId id="257" r:id="rId5"/>
    <p:sldId id="278" r:id="rId6"/>
    <p:sldId id="267" r:id="rId7"/>
    <p:sldId id="258" r:id="rId8"/>
    <p:sldId id="269" r:id="rId9"/>
    <p:sldId id="280" r:id="rId10"/>
    <p:sldId id="275" r:id="rId11"/>
    <p:sldId id="274" r:id="rId12"/>
    <p:sldId id="268" r:id="rId13"/>
    <p:sldId id="265" r:id="rId14"/>
    <p:sldId id="277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16361-83EA-E64D-91A1-317A8501A9FC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53BF-62F5-6D49-993A-2DDA81AE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9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4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1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8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5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1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6AD5-3399-4CED-91BE-1793B54F8DA9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C5E0-0F4A-47C7-87B0-E57B23D3F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28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iseurope.org/" TargetMode="Externa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urope@asisonline.or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mailto:europe@asisonlin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WHC4bKYCO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8276C8A-CE7B-4D7D-BE17-F8EC8D4A8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9" b="4181"/>
          <a:stretch/>
        </p:blipFill>
        <p:spPr>
          <a:xfrm>
            <a:off x="858982" y="1"/>
            <a:ext cx="10252363" cy="6858000"/>
          </a:xfrm>
          <a:prstGeom prst="rect">
            <a:avLst/>
          </a:prstGeom>
        </p:spPr>
      </p:pic>
      <p:pic>
        <p:nvPicPr>
          <p:cNvPr id="2050" name="DCAA4599-E26A-47F3-B4C1-A8D957EE162F" descr="B3CDFA09-F7A1-45CC-B37A-28375033FC25">
            <a:extLst>
              <a:ext uri="{FF2B5EF4-FFF2-40B4-BE49-F238E27FC236}">
                <a16:creationId xmlns="" xmlns:a16="http://schemas.microsoft.com/office/drawing/2014/main" id="{856D2EE6-A467-434B-BF02-1C4B9CE5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56" y="5876645"/>
            <a:ext cx="2812093" cy="8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Dedicated Networking Time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9B7451-4908-497F-AB4E-3696DD22E76B}"/>
              </a:ext>
            </a:extLst>
          </p:cNvPr>
          <p:cNvSpPr txBox="1"/>
          <p:nvPr/>
        </p:nvSpPr>
        <p:spPr>
          <a:xfrm>
            <a:off x="5237019" y="2120155"/>
            <a:ext cx="6751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all attendees including free Show Pass</a:t>
            </a:r>
            <a:endParaRPr lang="en-GB" sz="2400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GB" sz="2400" dirty="0" err="1"/>
              <a:t>offee</a:t>
            </a:r>
            <a:r>
              <a:rPr lang="en-GB" sz="2400" dirty="0"/>
              <a:t> breaks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Borrel</a:t>
            </a:r>
            <a:r>
              <a:rPr lang="en-US" sz="2400" dirty="0"/>
              <a:t> – happy hour in the exhibition hall on Thursday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39E94C-1ABB-4CE0-A156-8C95254F49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50" y="2274598"/>
            <a:ext cx="4724400" cy="3150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B82DC0-30D2-4855-9764-3B73F4F39D65}"/>
              </a:ext>
            </a:extLst>
          </p:cNvPr>
          <p:cNvSpPr txBox="1"/>
          <p:nvPr/>
        </p:nvSpPr>
        <p:spPr>
          <a:xfrm>
            <a:off x="5237019" y="3978488"/>
            <a:ext cx="6751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For conference delegates only or for purchase</a:t>
            </a:r>
            <a:endParaRPr lang="en-GB" sz="2400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Welcome Drinks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President’s Reception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Conference lunches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5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96B399-D158-4A2A-88FA-229694591527}"/>
              </a:ext>
            </a:extLst>
          </p:cNvPr>
          <p:cNvSpPr txBox="1"/>
          <p:nvPr/>
        </p:nvSpPr>
        <p:spPr>
          <a:xfrm>
            <a:off x="618837" y="5634181"/>
            <a:ext cx="1073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Stay up to date: </a:t>
            </a:r>
            <a:r>
              <a:rPr lang="en-US" sz="4400" dirty="0">
                <a:solidFill>
                  <a:srgbClr val="00B0F0"/>
                </a:solidFill>
                <a:hlinkClick r:id="rId2"/>
              </a:rPr>
              <a:t>www.asiseurope.org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endParaRPr lang="en-GB" sz="44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C75269-E530-438B-AE7F-31EAFAE41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7" r="482"/>
          <a:stretch/>
        </p:blipFill>
        <p:spPr>
          <a:xfrm>
            <a:off x="0" y="0"/>
            <a:ext cx="12192000" cy="5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45626" y="2206870"/>
            <a:ext cx="6996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for established and aspiring security leaders who have to </a:t>
            </a:r>
            <a:r>
              <a:rPr lang="en-US" sz="2400" dirty="0">
                <a:solidFill>
                  <a:srgbClr val="00B0F0"/>
                </a:solidFill>
              </a:rPr>
              <a:t>work across silos </a:t>
            </a:r>
            <a:r>
              <a:rPr lang="en-US" sz="2400" dirty="0"/>
              <a:t>and in </a:t>
            </a:r>
            <a:r>
              <a:rPr lang="en-US" sz="2400" dirty="0">
                <a:solidFill>
                  <a:srgbClr val="00B0F0"/>
                </a:solidFill>
              </a:rPr>
              <a:t>new models </a:t>
            </a:r>
            <a:r>
              <a:rPr lang="en-US" sz="2400" dirty="0"/>
              <a:t>for emerging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Principles of </a:t>
            </a:r>
            <a:r>
              <a:rPr lang="en-US" sz="2400" dirty="0">
                <a:solidFill>
                  <a:srgbClr val="00B0F0"/>
                </a:solidFill>
              </a:rPr>
              <a:t>ESRM</a:t>
            </a:r>
            <a:r>
              <a:rPr lang="en-US" sz="2400" dirty="0"/>
              <a:t> reflected throughout </a:t>
            </a:r>
            <a:r>
              <a:rPr lang="en-US" sz="2400" dirty="0" err="1"/>
              <a:t>programme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Plus: </a:t>
            </a:r>
            <a:r>
              <a:rPr lang="en-GB" sz="2400" dirty="0">
                <a:solidFill>
                  <a:srgbClr val="00B0F0"/>
                </a:solidFill>
              </a:rPr>
              <a:t>risk outlooks, case studies, and analysis </a:t>
            </a:r>
            <a:r>
              <a:rPr lang="en-GB" sz="2400" dirty="0"/>
              <a:t>across the full range of key security management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GB" sz="2400" dirty="0" err="1"/>
              <a:t>ncludes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B0F0"/>
                </a:solidFill>
              </a:rPr>
              <a:t>Conference Training Track </a:t>
            </a:r>
            <a:r>
              <a:rPr lang="en-GB" sz="2400" dirty="0"/>
              <a:t>for practical learning (same topics as Classroom Training but for a more advanced audience)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6385" y="1186408"/>
            <a:ext cx="8924415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/>
              <a:t>Conference Theme: </a:t>
            </a:r>
            <a:r>
              <a:rPr lang="en-US" sz="3200" dirty="0">
                <a:solidFill>
                  <a:srgbClr val="00B0F0"/>
                </a:solidFill>
              </a:rPr>
              <a:t>Blurred Boundaries – Clear Risks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3B4380E-50AC-4D1E-87E5-05D661A5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3" y="0"/>
            <a:ext cx="1905266" cy="1905266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FB2EB0-4C30-49D7-AF83-BC13849744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85" y="2336530"/>
            <a:ext cx="4724400" cy="3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42326" y="2243815"/>
            <a:ext cx="79319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“Deep dives" </a:t>
            </a:r>
            <a:r>
              <a:rPr lang="en-GB" sz="2400" dirty="0"/>
              <a:t>into some of the most complex emerging challenges facing security practitioners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Digital Asset Valuation Impacts Risk Assessments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GDPR and its Impacts on Enterprise Security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Skillsets of the Security Team Now and in the Near Future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7223" y="1100913"/>
            <a:ext cx="5011616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Masterclasses Confirmed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C6AC991-4974-466C-A23E-35123D99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86" y="0"/>
            <a:ext cx="1905266" cy="1905266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1150007-50FF-426D-A7F6-9CE7437596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5"/>
          <a:stretch/>
        </p:blipFill>
        <p:spPr>
          <a:xfrm>
            <a:off x="391016" y="1905266"/>
            <a:ext cx="3155748" cy="46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196" y="1815279"/>
            <a:ext cx="78608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 hour blocks of focused, </a:t>
            </a:r>
            <a:r>
              <a:rPr lang="en-US" sz="2400" dirty="0">
                <a:solidFill>
                  <a:srgbClr val="00B0F0"/>
                </a:solidFill>
              </a:rPr>
              <a:t>practical learning, </a:t>
            </a:r>
            <a:r>
              <a:rPr lang="en-US" sz="2400" dirty="0"/>
              <a:t>in groups of max. 50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Certificates</a:t>
            </a:r>
            <a:r>
              <a:rPr lang="en-US" sz="2400" dirty="0"/>
              <a:t> of attendance provided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Priced to be flexible and accessible to all - </a:t>
            </a:r>
            <a:r>
              <a:rPr lang="en-US" sz="2400" dirty="0">
                <a:solidFill>
                  <a:srgbClr val="00B0F0"/>
                </a:solidFill>
              </a:rPr>
              <a:t>€75 per module for ASIS Members / €100 for non members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Note: </a:t>
            </a:r>
            <a:r>
              <a:rPr lang="en-US" sz="2000" dirty="0"/>
              <a:t>not included in Conference registration, targeted at less experienced professionals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907" y="1178509"/>
            <a:ext cx="61895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Classroom Training Modules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E02EEE-B195-4D7B-9A71-08B019E87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31144" b="2571"/>
          <a:stretch/>
        </p:blipFill>
        <p:spPr>
          <a:xfrm>
            <a:off x="168563" y="1905266"/>
            <a:ext cx="3253063" cy="30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Benefits of ASIS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Executive Education: Effective Management for Security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to build a winning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European Salary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Diversity in the security profession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Transitioning from the Military and Law Enforcement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Career Centre – </a:t>
            </a:r>
            <a:r>
              <a:rPr lang="en-US" sz="3200" u="sng" dirty="0">
                <a:solidFill>
                  <a:srgbClr val="00B0F0"/>
                </a:solidFill>
              </a:rPr>
              <a:t>Free</a:t>
            </a:r>
            <a:r>
              <a:rPr lang="en-US" sz="3200" dirty="0">
                <a:solidFill>
                  <a:srgbClr val="00B0F0"/>
                </a:solidFill>
              </a:rPr>
              <a:t> to Attend – Thursday 19 April  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B2A7F8-55FE-45F6-A27C-E0D20E9C1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06" y="1995253"/>
            <a:ext cx="3825121" cy="30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Career Centre – </a:t>
            </a:r>
            <a:r>
              <a:rPr lang="en-US" sz="3200" u="sng" dirty="0">
                <a:solidFill>
                  <a:srgbClr val="00B0F0"/>
                </a:solidFill>
              </a:rPr>
              <a:t>Free</a:t>
            </a:r>
            <a:r>
              <a:rPr lang="en-US" sz="3200" dirty="0">
                <a:solidFill>
                  <a:srgbClr val="00B0F0"/>
                </a:solidFill>
              </a:rPr>
              <a:t> to Attend – Friday 20 April  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1B6F8B-0648-41C5-8F54-43EE9124F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0" y="2274598"/>
            <a:ext cx="4724400" cy="3150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9B7451-4908-497F-AB4E-3696DD22E76B}"/>
              </a:ext>
            </a:extLst>
          </p:cNvPr>
          <p:cNvSpPr txBox="1"/>
          <p:nvPr/>
        </p:nvSpPr>
        <p:spPr>
          <a:xfrm>
            <a:off x="5237019" y="2120155"/>
            <a:ext cx="6751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career in security: Young Professionals'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Preparing for a job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Networking for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are employers and recruiters looking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Benefits of ASIS Certification</a:t>
            </a:r>
          </a:p>
        </p:txBody>
      </p:sp>
    </p:spTree>
    <p:extLst>
      <p:ext uri="{BB962C8B-B14F-4D97-AF65-F5344CB8AC3E}">
        <p14:creationId xmlns:p14="http://schemas.microsoft.com/office/powerpoint/2010/main" val="8385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Exhibition / Technology &amp; Solutions – </a:t>
            </a:r>
            <a:r>
              <a:rPr lang="en-US" sz="3200" u="sng" dirty="0">
                <a:solidFill>
                  <a:srgbClr val="00B0F0"/>
                </a:solidFill>
              </a:rPr>
              <a:t>Free</a:t>
            </a:r>
            <a:r>
              <a:rPr lang="en-US" sz="3200" dirty="0">
                <a:solidFill>
                  <a:srgbClr val="00B0F0"/>
                </a:solidFill>
              </a:rPr>
              <a:t> to Attend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9B7451-4908-497F-AB4E-3696DD22E76B}"/>
              </a:ext>
            </a:extLst>
          </p:cNvPr>
          <p:cNvSpPr txBox="1"/>
          <p:nvPr/>
        </p:nvSpPr>
        <p:spPr>
          <a:xfrm>
            <a:off x="5237019" y="2120155"/>
            <a:ext cx="6751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Solutions providers addressing the challenges raised in the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GB" sz="2400" dirty="0" err="1"/>
              <a:t>edicated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B0F0"/>
                </a:solidFill>
              </a:rPr>
              <a:t>Technology &amp; Solutions Track </a:t>
            </a:r>
            <a:r>
              <a:rPr lang="en-GB" sz="2400" dirty="0"/>
              <a:t>for educational sessions – not sales pitches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Free show pass also includes coffee breaks and career centre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Interested in </a:t>
            </a:r>
            <a:r>
              <a:rPr lang="en-GB" sz="2400" dirty="0">
                <a:solidFill>
                  <a:srgbClr val="00B0F0"/>
                </a:solidFill>
              </a:rPr>
              <a:t>exhibiting? </a:t>
            </a:r>
            <a:r>
              <a:rPr lang="en-GB" sz="2400" dirty="0"/>
              <a:t>Brochure on the website or contact </a:t>
            </a:r>
            <a:r>
              <a:rPr lang="en-GB" sz="2400" dirty="0">
                <a:hlinkClick r:id="rId3"/>
              </a:rPr>
              <a:t>europe@asisonline.org</a:t>
            </a:r>
            <a:r>
              <a:rPr lang="en-GB" sz="2400" dirty="0"/>
              <a:t> </a:t>
            </a:r>
          </a:p>
          <a:p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0F4FD9-2861-4177-A237-0CC376D3AA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7" y="2214465"/>
            <a:ext cx="4839599" cy="32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Can’t find what you need? Contact us directly: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9B7451-4908-497F-AB4E-3696DD22E76B}"/>
              </a:ext>
            </a:extLst>
          </p:cNvPr>
          <p:cNvSpPr txBox="1"/>
          <p:nvPr/>
        </p:nvSpPr>
        <p:spPr>
          <a:xfrm>
            <a:off x="3214256" y="2089932"/>
            <a:ext cx="6751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ASIS International Brussels Bureau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e</a:t>
            </a:r>
            <a:r>
              <a:rPr lang="en-GB" sz="2800" dirty="0">
                <a:hlinkClick r:id="rId3"/>
              </a:rPr>
              <a:t>urope@asisonline.org</a:t>
            </a:r>
            <a:r>
              <a:rPr lang="en-GB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+</a:t>
            </a:r>
            <a:r>
              <a:rPr lang="en-GB" sz="2800" dirty="0"/>
              <a:t>32 2 318 5751</a:t>
            </a:r>
          </a:p>
        </p:txBody>
      </p:sp>
    </p:spTree>
    <p:extLst>
      <p:ext uri="{BB962C8B-B14F-4D97-AF65-F5344CB8AC3E}">
        <p14:creationId xmlns:p14="http://schemas.microsoft.com/office/powerpoint/2010/main" val="25204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="" xmlns:a16="http://schemas.microsoft.com/office/drawing/2014/main" id="{5F4F8A4D-A922-4DC6-9929-FF6D584546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509" y="212436"/>
            <a:ext cx="8123382" cy="60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417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Conference | CSO Center | Classroom Training | Exhibition| </a:t>
            </a:r>
            <a:r>
              <a:rPr lang="en-US" sz="2100" dirty="0"/>
              <a:t>Technology &amp; Solutions </a:t>
            </a:r>
            <a:r>
              <a:rPr lang="en-US" sz="2400" dirty="0"/>
              <a:t>| Career Centre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7976" y="1088943"/>
            <a:ext cx="663790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ASIS’ Flagship Event in Europe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5C5F48-F426-412A-A0CB-90734B65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03" y="0"/>
            <a:ext cx="1905266" cy="190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15FE49-AFFA-48DD-AFC8-45C2F6BAD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9052"/>
            <a:ext cx="4641752" cy="3095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65121C3-02F0-41D9-8990-D940077D2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436" y="3198940"/>
            <a:ext cx="4659564" cy="3107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D1DF9D8-12AC-44E0-9B6D-1A018EA687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438" y="3177320"/>
            <a:ext cx="4724400" cy="3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4255" y="2003670"/>
            <a:ext cx="87837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Conference chair: </a:t>
            </a:r>
            <a:r>
              <a:rPr lang="en-US" sz="2400" dirty="0">
                <a:solidFill>
                  <a:srgbClr val="00B0F0"/>
                </a:solidFill>
              </a:rPr>
              <a:t>Eduard Emde, CPP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Overall challenge addressed: </a:t>
            </a:r>
            <a:r>
              <a:rPr lang="en-US" sz="2400" dirty="0">
                <a:solidFill>
                  <a:srgbClr val="00B0F0"/>
                </a:solidFill>
              </a:rPr>
              <a:t>Securing today’s connected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complex </a:t>
            </a:r>
            <a:r>
              <a:rPr lang="en-US" sz="2400" dirty="0">
                <a:solidFill>
                  <a:srgbClr val="00B0F0"/>
                </a:solidFill>
              </a:rPr>
              <a:t>cyber-physical </a:t>
            </a:r>
            <a:r>
              <a:rPr lang="en-US" sz="2400" dirty="0"/>
              <a:t>threats, impact of IoT, big data, artificial intelligence and shifts in the value of digital vs physical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Tackle cyber and IoT topics from the viewpoint of </a:t>
            </a:r>
            <a:r>
              <a:rPr lang="en-US" sz="2400" dirty="0">
                <a:solidFill>
                  <a:srgbClr val="00B0F0"/>
                </a:solidFill>
              </a:rPr>
              <a:t>security practitioners, not IT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experts</a:t>
            </a:r>
          </a:p>
          <a:p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6385" y="1186408"/>
            <a:ext cx="8924415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/>
              <a:t>Conference Theme: </a:t>
            </a:r>
            <a:r>
              <a:rPr lang="en-US" sz="3200" dirty="0">
                <a:solidFill>
                  <a:srgbClr val="00B0F0"/>
                </a:solidFill>
              </a:rPr>
              <a:t>Blurred Boundaries – Clear Risks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3B4380E-50AC-4D1E-87E5-05D661A5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3" y="0"/>
            <a:ext cx="1905266" cy="1905266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A33DAF-08F2-4598-897A-B33009628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06" r="57273" b="21492"/>
          <a:stretch/>
        </p:blipFill>
        <p:spPr>
          <a:xfrm>
            <a:off x="718788" y="2040417"/>
            <a:ext cx="1959757" cy="25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4255" y="2003670"/>
            <a:ext cx="87837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Help</a:t>
            </a:r>
            <a:r>
              <a:rPr lang="en-US" sz="2400" dirty="0"/>
              <a:t> ASIS Members </a:t>
            </a:r>
            <a:r>
              <a:rPr lang="en-US" sz="2400" dirty="0">
                <a:solidFill>
                  <a:srgbClr val="00B0F0"/>
                </a:solidFill>
              </a:rPr>
              <a:t>adapt</a:t>
            </a:r>
            <a:r>
              <a:rPr lang="en-US" sz="2400" dirty="0"/>
              <a:t> to an IoT dominated business world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Convince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F0"/>
                </a:solidFill>
              </a:rPr>
              <a:t>next generation </a:t>
            </a:r>
            <a:r>
              <a:rPr lang="en-US" sz="2400" dirty="0"/>
              <a:t>of security leaders that ASIS is the right place for them to develop professionally</a:t>
            </a: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Support</a:t>
            </a:r>
            <a:r>
              <a:rPr lang="en-US" sz="2400" dirty="0"/>
              <a:t> ASIS’ </a:t>
            </a:r>
            <a:r>
              <a:rPr lang="en-US" sz="2400" dirty="0">
                <a:solidFill>
                  <a:srgbClr val="00B0F0"/>
                </a:solidFill>
              </a:rPr>
              <a:t>ESRM</a:t>
            </a:r>
            <a:r>
              <a:rPr lang="en-US" sz="2400" dirty="0"/>
              <a:t> strategy to be the global thought-leader on emerging security risk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Create</a:t>
            </a:r>
            <a:r>
              <a:rPr lang="en-US" sz="2400" dirty="0"/>
              <a:t> a unique and </a:t>
            </a:r>
            <a:r>
              <a:rPr lang="en-US" sz="2400" dirty="0">
                <a:solidFill>
                  <a:srgbClr val="00B0F0"/>
                </a:solidFill>
              </a:rPr>
              <a:t>vital </a:t>
            </a:r>
            <a:r>
              <a:rPr lang="en-US" sz="2400" dirty="0"/>
              <a:t>annual gathering that adds to the local chapter value proposition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6385" y="1186408"/>
            <a:ext cx="8924415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/>
              <a:t>Why the </a:t>
            </a:r>
            <a:r>
              <a:rPr lang="en-US" sz="3200" dirty="0">
                <a:solidFill>
                  <a:srgbClr val="00B0F0"/>
                </a:solidFill>
              </a:rPr>
              <a:t>Focus</a:t>
            </a:r>
            <a:r>
              <a:rPr lang="en-US" sz="3200" dirty="0"/>
              <a:t> on Cyber-Physical?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3B4380E-50AC-4D1E-87E5-05D661A5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3" y="0"/>
            <a:ext cx="1905266" cy="1905266"/>
          </a:xfr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E92A38-5203-457B-BB25-18CC2AE84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9" b="26277"/>
          <a:stretch/>
        </p:blipFill>
        <p:spPr>
          <a:xfrm>
            <a:off x="255637" y="2121310"/>
            <a:ext cx="2300748" cy="26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9586" y="1855842"/>
            <a:ext cx="67547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Conference: Keynotes, Masterclasses, Executive Sessions, Training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From €600 for 2 days, €400 for 1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Discounts available for Groups of 3 or 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Early rates</a:t>
            </a:r>
            <a:r>
              <a:rPr lang="en-US" sz="2400" dirty="0"/>
              <a:t> until 15 November!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Training Modules: choose one or combine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From €75 per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Show Pass: Exhibition, Technology &amp; Solutions Track and Career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Free</a:t>
            </a:r>
            <a:r>
              <a:rPr lang="en-US" sz="2400" dirty="0"/>
              <a:t> online until 17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9718" y="1072281"/>
            <a:ext cx="6531242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/>
              <a:t>Attendance Options for all Budgets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5C5F48-F426-412A-A0CB-90734B65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4" y="6096"/>
            <a:ext cx="1905266" cy="1905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65959A-9543-4C7D-B5CA-54C8051023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2" y="2113673"/>
            <a:ext cx="4922052" cy="32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9355" y="2116806"/>
            <a:ext cx="7485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Special Early Bird </a:t>
            </a:r>
            <a:r>
              <a:rPr lang="en-US" sz="2400" dirty="0"/>
              <a:t>rates from registration opening in mid-September </a:t>
            </a:r>
            <a:r>
              <a:rPr lang="en-US" sz="2400" dirty="0">
                <a:solidFill>
                  <a:srgbClr val="00B0F0"/>
                </a:solidFill>
              </a:rPr>
              <a:t>to 15 November : €695 / €600 </a:t>
            </a:r>
            <a:r>
              <a:rPr lang="en-US" sz="2400" dirty="0"/>
              <a:t>(without President Reception) for ASIS Members instead of usual advance rate of €795 / €700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Chapter bonus: </a:t>
            </a:r>
            <a:r>
              <a:rPr lang="en-US" sz="2400" dirty="0"/>
              <a:t>one complimentary registration for every 10 full conference registrations from the same chapter confirmed by 30 November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Plus: </a:t>
            </a:r>
            <a:r>
              <a:rPr lang="en-US" sz="2400" dirty="0">
                <a:solidFill>
                  <a:srgbClr val="00B0F0"/>
                </a:solidFill>
              </a:rPr>
              <a:t>Group Discounts </a:t>
            </a:r>
            <a:r>
              <a:rPr lang="en-US" sz="2400" dirty="0"/>
              <a:t>for 3 or more attendees from the same </a:t>
            </a:r>
            <a:r>
              <a:rPr lang="en-US" sz="2400" dirty="0" err="1"/>
              <a:t>organisation</a:t>
            </a:r>
            <a:r>
              <a:rPr lang="en-US" sz="2400" dirty="0"/>
              <a:t> available at any time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78907" y="1178509"/>
            <a:ext cx="61895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NEW Conference Offers for 2018!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5A9CBB-320D-470C-A99F-509758CEB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9"/>
          <a:stretch/>
        </p:blipFill>
        <p:spPr>
          <a:xfrm>
            <a:off x="187036" y="2281259"/>
            <a:ext cx="4246458" cy="29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250" y="2147788"/>
            <a:ext cx="7860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Soft target attacks   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Crisis management 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Managing travel risks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Fundamentals of Cybersecurity  	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Cyber-Physical security		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More details later in October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907" y="1178509"/>
            <a:ext cx="61895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Classroom Training Topics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E02EEE-B195-4D7B-9A71-08B019E87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31144" b="2571"/>
          <a:stretch/>
        </p:blipFill>
        <p:spPr>
          <a:xfrm>
            <a:off x="168563" y="1905266"/>
            <a:ext cx="3253063" cy="30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902" y="1905266"/>
            <a:ext cx="77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07851" y="1113854"/>
            <a:ext cx="8802257" cy="636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u="sng" dirty="0">
                <a:solidFill>
                  <a:srgbClr val="00B0F0"/>
                </a:solidFill>
              </a:rPr>
              <a:t>Free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to Attend – </a:t>
            </a:r>
            <a:r>
              <a:rPr lang="en-US" sz="3200" dirty="0">
                <a:solidFill>
                  <a:srgbClr val="00B0F0"/>
                </a:solidFill>
              </a:rPr>
              <a:t>Education</a:t>
            </a:r>
            <a:r>
              <a:rPr lang="en-US" sz="3200" dirty="0"/>
              <a:t> Sessions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18FB6E-FFEB-4C39-87B2-C3B93330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33" y="0"/>
            <a:ext cx="1905266" cy="190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1B6F8B-0648-41C5-8F54-43EE9124F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30302" b="30241"/>
          <a:stretch/>
        </p:blipFill>
        <p:spPr>
          <a:xfrm>
            <a:off x="266469" y="2056775"/>
            <a:ext cx="3292807" cy="2198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9B7451-4908-497F-AB4E-3696DD22E76B}"/>
              </a:ext>
            </a:extLst>
          </p:cNvPr>
          <p:cNvSpPr txBox="1"/>
          <p:nvPr/>
        </p:nvSpPr>
        <p:spPr>
          <a:xfrm>
            <a:off x="3878676" y="2056775"/>
            <a:ext cx="75300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Career Centre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GB" sz="2400" dirty="0" err="1"/>
              <a:t>oaching</a:t>
            </a:r>
            <a:r>
              <a:rPr lang="en-GB" sz="2400" dirty="0"/>
              <a:t> and Advice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GB" sz="2400" dirty="0"/>
              <a:t>alary Survey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GB" sz="2400" dirty="0" err="1"/>
              <a:t>ertification</a:t>
            </a:r>
            <a:r>
              <a:rPr lang="en-GB" sz="2400" dirty="0"/>
              <a:t> tips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GB" sz="2400" dirty="0" err="1"/>
              <a:t>upport</a:t>
            </a:r>
            <a:r>
              <a:rPr lang="en-GB" sz="2400" dirty="0"/>
              <a:t> from YP and WIS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Technology &amp; Solutions Track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Addressing challenges raised in the conference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Vetted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/>
              <a:t>educational sessions – </a:t>
            </a:r>
            <a:r>
              <a:rPr lang="en-GB" sz="2400" dirty="0">
                <a:solidFill>
                  <a:srgbClr val="00B0F0"/>
                </a:solidFill>
              </a:rPr>
              <a:t>not sales </a:t>
            </a:r>
            <a:r>
              <a:rPr lang="en-GB" sz="2400" dirty="0"/>
              <a:t>pitches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E0876D-AE57-4D33-9ED4-719AA3538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69" y="4406289"/>
            <a:ext cx="3292807" cy="21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723</Words>
  <Application>Microsoft Macintosh PowerPoint</Application>
  <PresentationFormat>Widescreen</PresentationFormat>
  <Paragraphs>139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Clarke</dc:creator>
  <cp:lastModifiedBy>john bailey</cp:lastModifiedBy>
  <cp:revision>89</cp:revision>
  <dcterms:created xsi:type="dcterms:W3CDTF">2016-10-12T18:50:38Z</dcterms:created>
  <dcterms:modified xsi:type="dcterms:W3CDTF">2017-10-17T13:34:09Z</dcterms:modified>
</cp:coreProperties>
</file>